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4" r:id="rId8"/>
    <p:sldId id="262" r:id="rId9"/>
    <p:sldId id="263" r:id="rId10"/>
    <p:sldId id="274" r:id="rId11"/>
    <p:sldId id="276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91D9-A3B0-4F26-BDD1-4DBE21E722E4}" type="datetimeFigureOut">
              <a:rPr lang="cs-CZ" smtClean="0"/>
              <a:pPr/>
              <a:t>26.11.2015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1061-7009-4509-9FC6-51162709E5C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86062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91D9-A3B0-4F26-BDD1-4DBE21E722E4}" type="datetimeFigureOut">
              <a:rPr lang="cs-CZ" smtClean="0"/>
              <a:pPr/>
              <a:t>26.11.2015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1061-7009-4509-9FC6-51162709E5C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17571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91D9-A3B0-4F26-BDD1-4DBE21E722E4}" type="datetimeFigureOut">
              <a:rPr lang="cs-CZ" smtClean="0"/>
              <a:pPr/>
              <a:t>26.11.2015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1061-7009-4509-9FC6-51162709E5C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74806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91D9-A3B0-4F26-BDD1-4DBE21E722E4}" type="datetimeFigureOut">
              <a:rPr lang="cs-CZ" smtClean="0"/>
              <a:pPr/>
              <a:t>26.11.2015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1061-7009-4509-9FC6-51162709E5C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08037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91D9-A3B0-4F26-BDD1-4DBE21E722E4}" type="datetimeFigureOut">
              <a:rPr lang="cs-CZ" smtClean="0"/>
              <a:pPr/>
              <a:t>26.11.2015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1061-7009-4509-9FC6-51162709E5C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38750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91D9-A3B0-4F26-BDD1-4DBE21E722E4}" type="datetimeFigureOut">
              <a:rPr lang="cs-CZ" smtClean="0"/>
              <a:pPr/>
              <a:t>26.11.2015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1061-7009-4509-9FC6-51162709E5C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02318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91D9-A3B0-4F26-BDD1-4DBE21E722E4}" type="datetimeFigureOut">
              <a:rPr lang="cs-CZ" smtClean="0"/>
              <a:pPr/>
              <a:t>26.11.2015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1061-7009-4509-9FC6-51162709E5C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99608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91D9-A3B0-4F26-BDD1-4DBE21E722E4}" type="datetimeFigureOut">
              <a:rPr lang="cs-CZ" smtClean="0"/>
              <a:pPr/>
              <a:t>26.11.2015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1061-7009-4509-9FC6-51162709E5C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97176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91D9-A3B0-4F26-BDD1-4DBE21E722E4}" type="datetimeFigureOut">
              <a:rPr lang="cs-CZ" smtClean="0"/>
              <a:pPr/>
              <a:t>26.11.2015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1061-7009-4509-9FC6-51162709E5C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19361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91D9-A3B0-4F26-BDD1-4DBE21E722E4}" type="datetimeFigureOut">
              <a:rPr lang="cs-CZ" smtClean="0"/>
              <a:pPr/>
              <a:t>26.11.2015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1061-7009-4509-9FC6-51162709E5C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33057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91D9-A3B0-4F26-BDD1-4DBE21E722E4}" type="datetimeFigureOut">
              <a:rPr lang="cs-CZ" smtClean="0"/>
              <a:pPr/>
              <a:t>26.11.2015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1061-7009-4509-9FC6-51162709E5C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0622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991D9-A3B0-4F26-BDD1-4DBE21E722E4}" type="datetimeFigureOut">
              <a:rPr lang="cs-CZ" smtClean="0"/>
              <a:pPr/>
              <a:t>26.11.2015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31061-7009-4509-9FC6-51162709E5C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60029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8816" y="1700808"/>
            <a:ext cx="7772400" cy="1470025"/>
          </a:xfrm>
        </p:spPr>
        <p:txBody>
          <a:bodyPr/>
          <a:lstStyle/>
          <a:p>
            <a:r>
              <a:rPr lang="cs-CZ" dirty="0" smtClean="0"/>
              <a:t>Biodegradabilní tracheální stent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75656" y="4947421"/>
            <a:ext cx="6400800" cy="1752600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Martina Vašáková</a:t>
            </a:r>
          </a:p>
          <a:p>
            <a:r>
              <a:rPr lang="cs-CZ" dirty="0" smtClean="0"/>
              <a:t>Luděk Stehlík</a:t>
            </a:r>
          </a:p>
          <a:p>
            <a:r>
              <a:rPr lang="cs-CZ" dirty="0" smtClean="0"/>
              <a:t>Karel Volenec</a:t>
            </a:r>
          </a:p>
          <a:p>
            <a:r>
              <a:rPr lang="cs-CZ" dirty="0" smtClean="0"/>
              <a:t>Pneumologická klinika 1. LF UK a Thomayerovy nemocnice</a:t>
            </a:r>
          </a:p>
          <a:p>
            <a:r>
              <a:rPr lang="cs-CZ" dirty="0" smtClean="0"/>
              <a:t>ELLA-CS, Hradec Králové</a:t>
            </a:r>
            <a:endParaRPr lang="cs-CZ" dirty="0"/>
          </a:p>
        </p:txBody>
      </p:sp>
      <p:pic>
        <p:nvPicPr>
          <p:cNvPr id="4" name="Picture 2" descr="http://t0.gstatic.com/images?q=tbn:ANd9GcSO6SlN5Wes7F79BAmJn6Wh1ozpyveg4h4rEEM4NQPeV3-Jo5QM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8606"/>
            <a:ext cx="1519119" cy="1548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37664"/>
            <a:ext cx="1781000" cy="179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F:\možné obr a videa\stent po zavedení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74026"/>
            <a:ext cx="2088232" cy="217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F:\možné obr a videa\sten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36" t="13852" r="16936" b="25975"/>
          <a:stretch>
            <a:fillRect/>
          </a:stretch>
        </p:blipFill>
        <p:spPr bwMode="auto">
          <a:xfrm>
            <a:off x="5362644" y="2774026"/>
            <a:ext cx="2513812" cy="2157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96463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5395"/>
            <a:ext cx="8229600" cy="1143000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Degradace BD stentu v průdušnici v čase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 descr="F:\možné obr a videa\stent po zavedení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653" y="1000069"/>
            <a:ext cx="2648233" cy="275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1"/>
          <p:cNvSpPr txBox="1">
            <a:spLocks noChangeArrowheads="1"/>
          </p:cNvSpPr>
          <p:nvPr/>
        </p:nvSpPr>
        <p:spPr bwMode="auto">
          <a:xfrm>
            <a:off x="6314761" y="3722509"/>
            <a:ext cx="28221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400" b="1" dirty="0" smtClean="0"/>
              <a:t>5</a:t>
            </a:r>
            <a:r>
              <a:rPr lang="cs-CZ" altLang="en-US" sz="1400" b="1" dirty="0" smtClean="0"/>
              <a:t> měsíců </a:t>
            </a:r>
            <a:r>
              <a:rPr lang="cs-CZ" altLang="en-US" sz="1400" b="1" dirty="0"/>
              <a:t>po </a:t>
            </a:r>
            <a:r>
              <a:rPr lang="cs-CZ" altLang="en-US" sz="1400" b="1" dirty="0" smtClean="0"/>
              <a:t>implantaci- pokročilá degradace</a:t>
            </a:r>
            <a:endParaRPr lang="en-US" altLang="en-US" sz="14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70225" y="1019927"/>
            <a:ext cx="3009259" cy="270258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13349" y="3869791"/>
            <a:ext cx="3117301" cy="2669558"/>
          </a:xfrm>
          <a:prstGeom prst="rect">
            <a:avLst/>
          </a:prstGeom>
        </p:spPr>
      </p:pic>
      <p:sp>
        <p:nvSpPr>
          <p:cNvPr id="8" name="TextovéPole 1"/>
          <p:cNvSpPr txBox="1">
            <a:spLocks noChangeArrowheads="1"/>
          </p:cNvSpPr>
          <p:nvPr/>
        </p:nvSpPr>
        <p:spPr bwMode="auto">
          <a:xfrm>
            <a:off x="1835696" y="6525981"/>
            <a:ext cx="59046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en-US" sz="1400" b="1" dirty="0" smtClean="0"/>
              <a:t>Zhojená průdušnice bez zúžení 7 </a:t>
            </a:r>
            <a:r>
              <a:rPr lang="cs-CZ" altLang="en-US" sz="1400" b="1" dirty="0"/>
              <a:t>měsíců po implantaci</a:t>
            </a:r>
            <a:endParaRPr lang="en-US" altLang="en-US" sz="14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37125" y="3812731"/>
            <a:ext cx="2640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Bezprostředně po implantaci</a:t>
            </a:r>
            <a:endParaRPr lang="cs-CZ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Šipka doprava 11"/>
          <p:cNvSpPr/>
          <p:nvPr/>
        </p:nvSpPr>
        <p:spPr>
          <a:xfrm>
            <a:off x="3492631" y="2364754"/>
            <a:ext cx="1944216" cy="3591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36833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Děkujeme Vám za pozornost</a:t>
            </a:r>
            <a:endParaRPr lang="cs-CZ" dirty="0"/>
          </a:p>
        </p:txBody>
      </p:sp>
      <p:pic>
        <p:nvPicPr>
          <p:cNvPr id="4" name="Picture 2" descr="F:\možné obr a videa\ste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36" t="13852" r="16936" b="25975"/>
          <a:stretch>
            <a:fillRect/>
          </a:stretch>
        </p:blipFill>
        <p:spPr bwMode="auto">
          <a:xfrm>
            <a:off x="3315926" y="2785247"/>
            <a:ext cx="2512147" cy="215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36719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Zúžení velkých dýchacích cest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420888"/>
            <a:ext cx="8363272" cy="3705275"/>
          </a:xfrm>
        </p:spPr>
        <p:txBody>
          <a:bodyPr/>
          <a:lstStyle/>
          <a:p>
            <a:r>
              <a:rPr lang="cs-CZ" b="1" dirty="0" smtClean="0"/>
              <a:t>Život ohrožující stav</a:t>
            </a:r>
            <a:r>
              <a:rPr lang="cs-CZ" dirty="0" smtClean="0"/>
              <a:t>, zvláště, je-li postižena významně průdušnice</a:t>
            </a:r>
          </a:p>
          <a:p>
            <a:r>
              <a:rPr lang="cs-CZ" b="1" dirty="0" smtClean="0"/>
              <a:t>Pokud nelze zúžení operovat, jediným řešení je buď implantace stentu </a:t>
            </a:r>
            <a:r>
              <a:rPr lang="cs-CZ" dirty="0" smtClean="0"/>
              <a:t>(výztuhy) nebo </a:t>
            </a:r>
            <a:r>
              <a:rPr lang="cs-CZ" b="1" dirty="0" smtClean="0"/>
              <a:t>trvalá tracheostomie </a:t>
            </a:r>
            <a:r>
              <a:rPr lang="cs-CZ" dirty="0" smtClean="0"/>
              <a:t>(nemocný má kanylu zavedenou do průdušnice otvorem na krku)</a:t>
            </a:r>
          </a:p>
        </p:txBody>
      </p:sp>
    </p:spTree>
    <p:extLst>
      <p:ext uri="{BB962C8B-B14F-4D97-AF65-F5344CB8AC3E}">
        <p14:creationId xmlns:p14="http://schemas.microsoft.com/office/powerpoint/2010/main" xmlns="" val="2195187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Současná situace na </a:t>
            </a:r>
            <a:r>
              <a:rPr lang="cs-CZ" b="1" dirty="0" smtClean="0"/>
              <a:t>trhu se stenty do velkých dýchacích cest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Do velkých dýchacích cest doposud vkládány pro výztuhu a expanzi při jejich zúžení nedegradabilní stenty</a:t>
            </a:r>
          </a:p>
          <a:p>
            <a:r>
              <a:rPr lang="cs-CZ" b="1" dirty="0" smtClean="0"/>
              <a:t>silikonové </a:t>
            </a:r>
            <a:r>
              <a:rPr lang="cs-CZ" b="1" dirty="0"/>
              <a:t>stenty </a:t>
            </a:r>
            <a:r>
              <a:rPr lang="cs-CZ" dirty="0" err="1" smtClean="0"/>
              <a:t>Dumon</a:t>
            </a:r>
            <a:r>
              <a:rPr lang="cs-CZ" dirty="0" smtClean="0"/>
              <a:t>, </a:t>
            </a:r>
            <a:r>
              <a:rPr lang="cs-CZ" dirty="0" err="1" smtClean="0"/>
              <a:t>Novatech</a:t>
            </a:r>
            <a:endParaRPr lang="cs-CZ" dirty="0" smtClean="0"/>
          </a:p>
          <a:p>
            <a:r>
              <a:rPr lang="cs-CZ" b="1" dirty="0" smtClean="0"/>
              <a:t>plastové </a:t>
            </a:r>
            <a:r>
              <a:rPr lang="cs-CZ" b="1" dirty="0"/>
              <a:t>stenty </a:t>
            </a:r>
            <a:r>
              <a:rPr lang="cs-CZ" dirty="0" err="1" smtClean="0"/>
              <a:t>Polyflex</a:t>
            </a:r>
            <a:r>
              <a:rPr lang="cs-CZ" dirty="0"/>
              <a:t>,</a:t>
            </a:r>
            <a:r>
              <a:rPr lang="cs-CZ" dirty="0" smtClean="0"/>
              <a:t> </a:t>
            </a:r>
            <a:r>
              <a:rPr lang="cs-CZ" dirty="0"/>
              <a:t>Boston </a:t>
            </a:r>
            <a:r>
              <a:rPr lang="cs-CZ" dirty="0" err="1" smtClean="0"/>
              <a:t>Scientific</a:t>
            </a:r>
            <a:endParaRPr lang="cs-CZ" dirty="0" smtClean="0"/>
          </a:p>
          <a:p>
            <a:r>
              <a:rPr lang="cs-CZ" b="1" dirty="0" smtClean="0"/>
              <a:t>kovové </a:t>
            </a:r>
            <a:r>
              <a:rPr lang="cs-CZ" b="1" dirty="0"/>
              <a:t>stenty </a:t>
            </a:r>
            <a:endParaRPr lang="cs-CZ" b="1" dirty="0" smtClean="0"/>
          </a:p>
          <a:p>
            <a:pPr lvl="1"/>
            <a:r>
              <a:rPr lang="cs-CZ" dirty="0" err="1" smtClean="0"/>
              <a:t>Silmet</a:t>
            </a:r>
            <a:r>
              <a:rPr lang="cs-CZ" dirty="0" smtClean="0"/>
              <a:t> (firmy </a:t>
            </a:r>
            <a:r>
              <a:rPr lang="cs-CZ" dirty="0" err="1" smtClean="0"/>
              <a:t>Novatech</a:t>
            </a:r>
            <a:r>
              <a:rPr lang="cs-CZ" dirty="0" smtClean="0"/>
              <a:t>) </a:t>
            </a:r>
          </a:p>
          <a:p>
            <a:pPr lvl="1"/>
            <a:r>
              <a:rPr lang="cs-CZ" dirty="0" err="1" smtClean="0"/>
              <a:t>Ultraflex</a:t>
            </a:r>
            <a:r>
              <a:rPr lang="cs-CZ" dirty="0" smtClean="0"/>
              <a:t> (firmy Boston </a:t>
            </a:r>
            <a:r>
              <a:rPr lang="cs-CZ" dirty="0" err="1" smtClean="0"/>
              <a:t>Scientific</a:t>
            </a:r>
            <a:r>
              <a:rPr lang="cs-CZ" dirty="0" smtClean="0"/>
              <a:t>)</a:t>
            </a:r>
          </a:p>
          <a:p>
            <a:pPr lvl="1"/>
            <a:r>
              <a:rPr lang="cs-CZ" dirty="0" err="1" smtClean="0"/>
              <a:t>MicroTech</a:t>
            </a:r>
            <a:r>
              <a:rPr lang="cs-CZ" dirty="0" smtClean="0"/>
              <a:t> </a:t>
            </a:r>
            <a:r>
              <a:rPr lang="cs-CZ" dirty="0" err="1" smtClean="0"/>
              <a:t>tracheal</a:t>
            </a:r>
            <a:r>
              <a:rPr lang="cs-CZ" dirty="0" smtClean="0"/>
              <a:t> (firmy </a:t>
            </a:r>
            <a:r>
              <a:rPr lang="cs-CZ" dirty="0" err="1" smtClean="0"/>
              <a:t>MicroTech</a:t>
            </a:r>
            <a:r>
              <a:rPr lang="cs-CZ" dirty="0" smtClean="0"/>
              <a:t>) </a:t>
            </a:r>
            <a:endParaRPr lang="cs-CZ" dirty="0"/>
          </a:p>
          <a:p>
            <a:pPr lvl="1"/>
            <a:r>
              <a:rPr lang="cs-CZ" dirty="0" err="1" smtClean="0"/>
              <a:t>NiTi</a:t>
            </a:r>
            <a:r>
              <a:rPr lang="cs-CZ" dirty="0" smtClean="0"/>
              <a:t>-S (firmy </a:t>
            </a:r>
            <a:r>
              <a:rPr lang="cs-CZ" dirty="0" err="1"/>
              <a:t>Taewoong</a:t>
            </a:r>
            <a:r>
              <a:rPr lang="cs-CZ" dirty="0"/>
              <a:t>) </a:t>
            </a:r>
          </a:p>
          <a:p>
            <a:pPr lvl="1"/>
            <a:r>
              <a:rPr lang="cs-CZ" dirty="0" err="1" smtClean="0"/>
              <a:t>Hanarostent</a:t>
            </a:r>
            <a:r>
              <a:rPr lang="cs-CZ" dirty="0" smtClean="0"/>
              <a:t> </a:t>
            </a:r>
            <a:r>
              <a:rPr lang="cs-CZ" dirty="0" err="1" smtClean="0"/>
              <a:t>tracheobronchial</a:t>
            </a:r>
            <a:r>
              <a:rPr lang="cs-CZ" dirty="0" smtClean="0"/>
              <a:t> (firmy </a:t>
            </a:r>
            <a:r>
              <a:rPr lang="cs-CZ" dirty="0" err="1" smtClean="0"/>
              <a:t>M.I.Tech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447655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Nežádoucí účinky nedegradabilních stentů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 smtClean="0"/>
              <a:t>Nežádoucí účinky nedegradabilních stentů</a:t>
            </a:r>
            <a:r>
              <a:rPr lang="cs-CZ" dirty="0" smtClean="0"/>
              <a:t>: </a:t>
            </a:r>
          </a:p>
          <a:p>
            <a:pPr lvl="1"/>
            <a:r>
              <a:rPr lang="cs-CZ" b="1" dirty="0" smtClean="0"/>
              <a:t>Reakce na stent </a:t>
            </a:r>
            <a:r>
              <a:rPr lang="cs-CZ" dirty="0" smtClean="0"/>
              <a:t>jako cizorodý materiál- granulace a další zúžení dýchacích cest</a:t>
            </a:r>
          </a:p>
          <a:p>
            <a:pPr lvl="1"/>
            <a:r>
              <a:rPr lang="cs-CZ" b="1" dirty="0" smtClean="0"/>
              <a:t>Stagnace sekretů </a:t>
            </a:r>
            <a:r>
              <a:rPr lang="cs-CZ" dirty="0" smtClean="0"/>
              <a:t>ve stentu </a:t>
            </a:r>
          </a:p>
          <a:p>
            <a:pPr lvl="1"/>
            <a:r>
              <a:rPr lang="cs-CZ" b="1" dirty="0" smtClean="0"/>
              <a:t>Vycestování stentu</a:t>
            </a:r>
          </a:p>
          <a:p>
            <a:pPr lvl="1"/>
            <a:r>
              <a:rPr lang="cs-CZ" b="1" dirty="0" smtClean="0"/>
              <a:t>Zlomení stentu</a:t>
            </a:r>
          </a:p>
          <a:p>
            <a:pPr lvl="1"/>
            <a:r>
              <a:rPr lang="cs-CZ" dirty="0" smtClean="0"/>
              <a:t>Nutnost </a:t>
            </a:r>
            <a:r>
              <a:rPr lang="cs-CZ" b="1" dirty="0" smtClean="0"/>
              <a:t>výměny stentu </a:t>
            </a:r>
            <a:r>
              <a:rPr lang="cs-CZ" dirty="0" smtClean="0"/>
              <a:t>po čase- extrakce původního </a:t>
            </a:r>
          </a:p>
          <a:p>
            <a:pPr marL="457200" lvl="1" indent="0">
              <a:buNone/>
            </a:pPr>
            <a:r>
              <a:rPr lang="cs-CZ" dirty="0" smtClean="0"/>
              <a:t>(u kovových je extrakce někdy nemožná- vrostou do tkání)</a:t>
            </a:r>
          </a:p>
          <a:p>
            <a:r>
              <a:rPr lang="cs-CZ" dirty="0" smtClean="0"/>
              <a:t>Americký </a:t>
            </a:r>
            <a:r>
              <a:rPr lang="cs-CZ" dirty="0"/>
              <a:t>úřad pro kontrolu potravin a léčiv (FDA) </a:t>
            </a:r>
            <a:r>
              <a:rPr lang="cs-CZ" b="1" dirty="0"/>
              <a:t>nedoporučil v roce 2005 použití metalických stentů při léčbě </a:t>
            </a:r>
            <a:r>
              <a:rPr lang="cs-CZ" b="1" dirty="0" smtClean="0"/>
              <a:t>nenádorových zúžení průdušnice </a:t>
            </a:r>
            <a:r>
              <a:rPr lang="cs-CZ" dirty="0" smtClean="0"/>
              <a:t>bez </a:t>
            </a:r>
            <a:r>
              <a:rPr lang="cs-CZ" dirty="0"/>
              <a:t>pečlivého zvážení jiné </a:t>
            </a:r>
            <a:r>
              <a:rPr lang="cs-CZ" dirty="0" smtClean="0"/>
              <a:t>alternativy</a:t>
            </a:r>
          </a:p>
          <a:p>
            <a:r>
              <a:rPr lang="cs-CZ" b="1" dirty="0" smtClean="0"/>
              <a:t>Ideální </a:t>
            </a:r>
            <a:r>
              <a:rPr lang="cs-CZ" b="1" dirty="0"/>
              <a:t>stent pro dýchací cesty nebyl dosud </a:t>
            </a:r>
            <a:r>
              <a:rPr lang="cs-CZ" b="1" dirty="0" smtClean="0"/>
              <a:t>vyvinut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xmlns="" val="2895090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Biodegradabilní materiály- potenciální řešení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Nové </a:t>
            </a:r>
            <a:r>
              <a:rPr lang="cs-CZ" dirty="0"/>
              <a:t>stenty jsou pletené z </a:t>
            </a:r>
            <a:r>
              <a:rPr lang="cs-CZ" dirty="0" err="1" smtClean="0"/>
              <a:t>polydioxanonového</a:t>
            </a:r>
            <a:r>
              <a:rPr lang="cs-CZ" dirty="0" smtClean="0"/>
              <a:t> </a:t>
            </a:r>
            <a:r>
              <a:rPr lang="cs-CZ" dirty="0"/>
              <a:t>vlákna, materiálu známého především jako vstřebatelná </a:t>
            </a:r>
            <a:r>
              <a:rPr lang="cs-CZ" dirty="0" smtClean="0"/>
              <a:t>sutura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b="1" dirty="0" err="1" smtClean="0"/>
              <a:t>Polydioxanonové</a:t>
            </a:r>
            <a:r>
              <a:rPr lang="cs-CZ" b="1" dirty="0" smtClean="0"/>
              <a:t> </a:t>
            </a:r>
            <a:r>
              <a:rPr lang="cs-CZ" b="1" dirty="0"/>
              <a:t>biodegradabilní </a:t>
            </a:r>
            <a:r>
              <a:rPr lang="cs-CZ" b="1" dirty="0" smtClean="0"/>
              <a:t>(BD) stenty </a:t>
            </a:r>
            <a:r>
              <a:rPr lang="cs-CZ" b="1" dirty="0"/>
              <a:t>představují novou možnost léčby zejména nenádorových </a:t>
            </a:r>
            <a:r>
              <a:rPr lang="cs-CZ" b="1" dirty="0" smtClean="0"/>
              <a:t>zúžení průdušnice</a:t>
            </a: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678649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</a:t>
            </a:r>
            <a:r>
              <a:rPr lang="cs-CZ" dirty="0" smtClean="0"/>
              <a:t>harakteristika tracheálního BD stentu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Tracheální </a:t>
            </a:r>
            <a:r>
              <a:rPr lang="cs-CZ" b="1" dirty="0" smtClean="0"/>
              <a:t>BD stent </a:t>
            </a:r>
            <a:r>
              <a:rPr lang="cs-CZ" dirty="0"/>
              <a:t>se vyznačuje specifickými vlastnostmi </a:t>
            </a:r>
            <a:r>
              <a:rPr lang="cs-CZ" dirty="0" smtClean="0"/>
              <a:t>odlišujícími jej od </a:t>
            </a:r>
            <a:r>
              <a:rPr lang="cs-CZ" dirty="0"/>
              <a:t>předchozích řad BD stentů </a:t>
            </a:r>
            <a:endParaRPr lang="cs-CZ" dirty="0" smtClean="0"/>
          </a:p>
          <a:p>
            <a:pPr lvl="1"/>
            <a:r>
              <a:rPr lang="cs-CZ" b="1" dirty="0" smtClean="0"/>
              <a:t>Nové </a:t>
            </a:r>
            <a:r>
              <a:rPr lang="cs-CZ" b="1" dirty="0"/>
              <a:t>použití </a:t>
            </a:r>
            <a:r>
              <a:rPr lang="cs-CZ" dirty="0"/>
              <a:t>– nová indikace- stent pro </a:t>
            </a:r>
            <a:r>
              <a:rPr lang="cs-CZ" dirty="0" smtClean="0"/>
              <a:t>nenádorové zúžení průdušnice</a:t>
            </a:r>
          </a:p>
          <a:p>
            <a:pPr lvl="1"/>
            <a:r>
              <a:rPr lang="cs-CZ" dirty="0" smtClean="0"/>
              <a:t>Specifický</a:t>
            </a:r>
            <a:r>
              <a:rPr lang="cs-CZ" dirty="0"/>
              <a:t>, mechanickým vlastnostem trachey odpovídající </a:t>
            </a:r>
            <a:r>
              <a:rPr lang="cs-CZ" b="1" dirty="0"/>
              <a:t>úhel stoupání</a:t>
            </a:r>
          </a:p>
          <a:p>
            <a:pPr lvl="1"/>
            <a:r>
              <a:rPr lang="cs-CZ" b="1" dirty="0"/>
              <a:t>Zvýšená hrdla stentu </a:t>
            </a:r>
            <a:r>
              <a:rPr lang="cs-CZ" dirty="0"/>
              <a:t>se speciální úpravou </a:t>
            </a:r>
            <a:r>
              <a:rPr lang="cs-CZ" dirty="0" err="1"/>
              <a:t>atraumatického</a:t>
            </a:r>
            <a:r>
              <a:rPr lang="cs-CZ" dirty="0"/>
              <a:t> ukončení stentu </a:t>
            </a:r>
            <a:r>
              <a:rPr lang="cs-CZ" dirty="0" smtClean="0"/>
              <a:t>se snížením pravděpodobnosti migrace stentu</a:t>
            </a:r>
            <a:endParaRPr lang="cs-CZ" dirty="0"/>
          </a:p>
          <a:p>
            <a:pPr lvl="1"/>
            <a:r>
              <a:rPr lang="cs-CZ" b="1" dirty="0" smtClean="0"/>
              <a:t>Expanzní </a:t>
            </a:r>
            <a:r>
              <a:rPr lang="cs-CZ" b="1" dirty="0"/>
              <a:t>síla </a:t>
            </a:r>
            <a:r>
              <a:rPr lang="cs-CZ" dirty="0"/>
              <a:t>nastavená v závislosti na mechanických vlastnostech trachey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111355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Charakteristika tracheálního BD stentu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35" t="27527" r="7731" b="27015"/>
          <a:stretch/>
        </p:blipFill>
        <p:spPr>
          <a:xfrm>
            <a:off x="1708785" y="1556792"/>
            <a:ext cx="5726431" cy="2057401"/>
          </a:xfrm>
        </p:spPr>
      </p:pic>
      <p:pic>
        <p:nvPicPr>
          <p:cNvPr id="1026" name="Picture 2" descr="stent BD trac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9592" y="3789040"/>
            <a:ext cx="4224816" cy="1362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484684" y="5373216"/>
            <a:ext cx="8229600" cy="8926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 smtClean="0"/>
              <a:t>Dosud použité rozměry stentu: 18x50 mm, 18x70 mm, 20x50 mm, 20x70 mm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54795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Funkčnost tracheálního BD stentu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/>
              <a:t>Ověřena </a:t>
            </a:r>
            <a:r>
              <a:rPr lang="cs-CZ" b="1" dirty="0"/>
              <a:t>v praxi použitím stentů do trachey vycházejících z řady CE značkových stentů </a:t>
            </a:r>
            <a:r>
              <a:rPr lang="cs-CZ" b="1" dirty="0" smtClean="0"/>
              <a:t>jícnových</a:t>
            </a:r>
            <a:r>
              <a:rPr lang="cs-CZ" dirty="0" smtClean="0"/>
              <a:t>- implantovány </a:t>
            </a:r>
            <a:r>
              <a:rPr lang="cs-CZ" dirty="0"/>
              <a:t>v tzv. režimu IZZP (individuální zhotovený  zdravotnický prostředek ) ve smyslu zákona o výrobě zdravotnických </a:t>
            </a:r>
            <a:r>
              <a:rPr lang="cs-CZ" dirty="0" smtClean="0"/>
              <a:t>prostředků</a:t>
            </a:r>
          </a:p>
          <a:p>
            <a:r>
              <a:rPr lang="cs-CZ" b="1" dirty="0" smtClean="0"/>
              <a:t>Potvrzena vhodnost </a:t>
            </a:r>
            <a:r>
              <a:rPr lang="cs-CZ" b="1" dirty="0"/>
              <a:t>a </a:t>
            </a:r>
            <a:r>
              <a:rPr lang="cs-CZ" b="1" dirty="0" smtClean="0"/>
              <a:t>tolerance </a:t>
            </a:r>
            <a:r>
              <a:rPr lang="cs-CZ" b="1" dirty="0"/>
              <a:t>použitého biodegradabilního vlákna </a:t>
            </a:r>
            <a:r>
              <a:rPr lang="cs-CZ" dirty="0"/>
              <a:t>na bázi </a:t>
            </a:r>
            <a:r>
              <a:rPr lang="cs-CZ" dirty="0" err="1"/>
              <a:t>polydioxanonů</a:t>
            </a:r>
            <a:r>
              <a:rPr lang="cs-CZ" dirty="0"/>
              <a:t> pro tracheální </a:t>
            </a:r>
            <a:r>
              <a:rPr lang="cs-CZ" dirty="0" smtClean="0"/>
              <a:t>stent</a:t>
            </a:r>
          </a:p>
        </p:txBody>
      </p:sp>
    </p:spTree>
    <p:extLst>
      <p:ext uri="{BB962C8B-B14F-4D97-AF65-F5344CB8AC3E}">
        <p14:creationId xmlns:p14="http://schemas.microsoft.com/office/powerpoint/2010/main" xmlns="" val="277673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Výhody CE značkového tracheálního stentu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Umožnění </a:t>
            </a:r>
            <a:r>
              <a:rPr lang="cs-CZ" b="1" dirty="0"/>
              <a:t>neinvazivní efektivní léčby </a:t>
            </a:r>
            <a:r>
              <a:rPr lang="cs-CZ" dirty="0" smtClean="0"/>
              <a:t>zúžení průdušnice u pacientů, kde není vůbec možná operace, případně ji nelze provést v </a:t>
            </a:r>
            <a:r>
              <a:rPr lang="cs-CZ" dirty="0"/>
              <a:t>první době </a:t>
            </a:r>
            <a:endParaRPr lang="cs-CZ" dirty="0" smtClean="0"/>
          </a:p>
          <a:p>
            <a:r>
              <a:rPr lang="cs-CZ" dirty="0" smtClean="0"/>
              <a:t>Na </a:t>
            </a:r>
            <a:r>
              <a:rPr lang="cs-CZ" dirty="0"/>
              <a:t>rozdíl od metalických </a:t>
            </a:r>
            <a:r>
              <a:rPr lang="cs-CZ" dirty="0" smtClean="0"/>
              <a:t>a silikonových stentů </a:t>
            </a:r>
            <a:r>
              <a:rPr lang="cs-CZ" b="1" dirty="0"/>
              <a:t>není třeba BD stent </a:t>
            </a:r>
            <a:r>
              <a:rPr lang="cs-CZ" b="1" dirty="0" smtClean="0"/>
              <a:t>po čase extrahovat</a:t>
            </a:r>
          </a:p>
          <a:p>
            <a:r>
              <a:rPr lang="cs-CZ" b="1" dirty="0" smtClean="0"/>
              <a:t>Nehrozí zlomení stentu </a:t>
            </a:r>
            <a:r>
              <a:rPr lang="cs-CZ" dirty="0" smtClean="0"/>
              <a:t>a poranění okolních tkání stentem (metalické stenty)</a:t>
            </a:r>
          </a:p>
          <a:p>
            <a:r>
              <a:rPr lang="cs-CZ" dirty="0" smtClean="0"/>
              <a:t>BD </a:t>
            </a:r>
            <a:r>
              <a:rPr lang="cs-CZ" dirty="0"/>
              <a:t>stent se díky své unikátní vlastnosti </a:t>
            </a:r>
            <a:r>
              <a:rPr lang="cs-CZ" b="1" dirty="0"/>
              <a:t>sám řízeně rozloží </a:t>
            </a:r>
            <a:r>
              <a:rPr lang="cs-CZ" dirty="0"/>
              <a:t>a částečně vstřebá, částečně ho pacient vyloučí </a:t>
            </a:r>
            <a:r>
              <a:rPr lang="cs-CZ" dirty="0" smtClean="0"/>
              <a:t>ústy (vykašle)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95966922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381</Words>
  <Application>Microsoft Office PowerPoint</Application>
  <PresentationFormat>Předvádění na obrazovce (4:3)</PresentationFormat>
  <Paragraphs>54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systému Office</vt:lpstr>
      <vt:lpstr>Biodegradabilní tracheální stent</vt:lpstr>
      <vt:lpstr>Zúžení velkých dýchacích cest</vt:lpstr>
      <vt:lpstr>Současná situace na trhu se stenty do velkých dýchacích cest </vt:lpstr>
      <vt:lpstr>Nežádoucí účinky nedegradabilních stentů</vt:lpstr>
      <vt:lpstr>Biodegradabilní materiály- potenciální řešení</vt:lpstr>
      <vt:lpstr>Charakteristika tracheálního BD stentu</vt:lpstr>
      <vt:lpstr>Charakteristika tracheálního BD stentu</vt:lpstr>
      <vt:lpstr>Funkčnost tracheálního BD stentu</vt:lpstr>
      <vt:lpstr>Výhody CE značkového tracheálního stentu</vt:lpstr>
      <vt:lpstr>Degradace BD stentu v průdušnici v čase</vt:lpstr>
      <vt:lpstr>Děkujeme Vám za pozornost</vt:lpstr>
    </vt:vector>
  </TitlesOfParts>
  <Company>FTNsP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Biodegradabilní tracheální stent</dc:title>
  <dc:creator>Vašáková Martina MUDr.Doc. Ph.D.</dc:creator>
  <cp:lastModifiedBy>pc</cp:lastModifiedBy>
  <cp:revision>15</cp:revision>
  <dcterms:created xsi:type="dcterms:W3CDTF">2015-11-25T05:39:34Z</dcterms:created>
  <dcterms:modified xsi:type="dcterms:W3CDTF">2015-11-26T06:17:38Z</dcterms:modified>
</cp:coreProperties>
</file>